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74" r:id="rId3"/>
  </p:sldMasterIdLst>
  <p:notesMasterIdLst>
    <p:notesMasterId r:id="rId28"/>
  </p:notesMasterIdLst>
  <p:sldIdLst>
    <p:sldId id="256" r:id="rId4"/>
    <p:sldId id="275" r:id="rId5"/>
    <p:sldId id="257" r:id="rId6"/>
    <p:sldId id="258" r:id="rId7"/>
    <p:sldId id="274" r:id="rId8"/>
    <p:sldId id="277" r:id="rId9"/>
    <p:sldId id="27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9" r:id="rId26"/>
    <p:sldId id="276" r:id="rId27"/>
  </p:sldIdLst>
  <p:sldSz cx="12192000" cy="6858000"/>
  <p:notesSz cx="6858000" cy="9144000"/>
  <p:embeddedFontLst>
    <p:embeddedFont>
      <p:font typeface="Source Sans Pro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Stencil" panose="040409050D0802020404" pitchFamily="82" charset="0"/>
      <p:regular r:id="rId37"/>
    </p:embeddedFont>
    <p:embeddedFont>
      <p:font typeface="Franklin Gothic Book" panose="020B050302010202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79" autoAdjust="0"/>
  </p:normalViewPr>
  <p:slideViewPr>
    <p:cSldViewPr snapToGrid="0">
      <p:cViewPr varScale="1">
        <p:scale>
          <a:sx n="55" d="100"/>
          <a:sy n="55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5604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29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042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15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57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Determine what needs to be done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Choose apps/software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Choose</a:t>
            </a:r>
            <a:r>
              <a:rPr lang="en-US" baseline="0" dirty="0" smtClean="0"/>
              <a:t> device</a:t>
            </a: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220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83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818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Working with OT/PT</a:t>
            </a:r>
            <a:r>
              <a:rPr lang="en-US" baseline="0" dirty="0" smtClean="0"/>
              <a:t> to address seating concerns</a:t>
            </a:r>
            <a:endParaRPr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35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32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749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15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34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37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products (devices, software,</a:t>
            </a:r>
            <a:r>
              <a:rPr lang="en-US" baseline="0" dirty="0" smtClean="0"/>
              <a:t> curriculum) are being designed today that are meant for general use but address the needs of individuals with disabilities</a:t>
            </a:r>
          </a:p>
          <a:p>
            <a:r>
              <a:rPr lang="en-US" baseline="0" dirty="0" smtClean="0"/>
              <a:t>UDL and AT helps to lower cost of materials/devices because it increases the number of individuals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0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86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8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14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60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09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5127" y="1788453"/>
            <a:ext cx="8361228" cy="2098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679906" y="3956278"/>
            <a:ext cx="6831672" cy="10862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sz="23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752858" y="6453385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84053" y="6453385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9830682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8" name="Shape 18"/>
          <p:cNvGrpSpPr/>
          <p:nvPr/>
        </p:nvGrpSpPr>
        <p:grpSpPr>
          <a:xfrm>
            <a:off x="752858" y="744468"/>
            <a:ext cx="10674116" cy="5349670"/>
            <a:chOff x="752858" y="744468"/>
            <a:chExt cx="10674116" cy="5349670"/>
          </a:xfrm>
        </p:grpSpPr>
        <p:sp>
          <p:nvSpPr>
            <p:cNvPr id="19" name="Shape 19"/>
            <p:cNvSpPr/>
            <p:nvPr/>
          </p:nvSpPr>
          <p:spPr>
            <a:xfrm>
              <a:off x="8151961" y="1685651"/>
              <a:ext cx="3275012" cy="44084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13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09512"/>
                  </a:lnTo>
                  <a:lnTo>
                    <a:pt x="105132" y="109524"/>
                  </a:lnTo>
                  <a:lnTo>
                    <a:pt x="10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Shape 20"/>
            <p:cNvSpPr/>
            <p:nvPr/>
          </p:nvSpPr>
          <p:spPr>
            <a:xfrm rot="10800000">
              <a:off x="752858" y="744468"/>
              <a:ext cx="3275668" cy="44084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134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23" y="120000"/>
                  </a:lnTo>
                  <a:cubicBezTo>
                    <a:pt x="-23" y="116376"/>
                    <a:pt x="47" y="113124"/>
                    <a:pt x="0" y="109500"/>
                  </a:cubicBezTo>
                  <a:lnTo>
                    <a:pt x="105134" y="109536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7"/>
            <a:ext cx="3571874" cy="96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7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sz="2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2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738908" y="6453385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2584311" y="6453385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9830682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Shape 102" title="Crop Mark"/>
          <p:cNvSpPr/>
          <p:nvPr/>
        </p:nvSpPr>
        <p:spPr>
          <a:xfrm>
            <a:off x="8151961" y="1685651"/>
            <a:ext cx="3275012" cy="440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134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9629"/>
                </a:lnTo>
                <a:lnTo>
                  <a:pt x="105134" y="109629"/>
                </a:lnTo>
                <a:lnTo>
                  <a:pt x="1051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9570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3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312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1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17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7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4834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664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8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4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7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sz="2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2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38908" y="6453385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584311" y="6453385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9830682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Shape 42" title="Crop Mark"/>
          <p:cNvSpPr/>
          <p:nvPr/>
        </p:nvSpPr>
        <p:spPr>
          <a:xfrm>
            <a:off x="8151961" y="1685651"/>
            <a:ext cx="3275012" cy="440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134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9629"/>
                </a:lnTo>
                <a:lnTo>
                  <a:pt x="105134" y="109629"/>
                </a:lnTo>
                <a:lnTo>
                  <a:pt x="1051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5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5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 title="Background Shape"/>
          <p:cNvSpPr/>
          <p:nvPr/>
        </p:nvSpPr>
        <p:spPr>
          <a:xfrm>
            <a:off x="0" y="375"/>
            <a:ext cx="5303520" cy="6857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256019" y="685800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723900" y="2856343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2390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05944" y="6453385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9883139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Shape 67" title="Divider Bar"/>
          <p:cNvSpPr/>
          <p:nvPr/>
        </p:nvSpPr>
        <p:spPr>
          <a:xfrm>
            <a:off x="5303519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 title="Background Shape"/>
          <p:cNvSpPr/>
          <p:nvPr/>
        </p:nvSpPr>
        <p:spPr>
          <a:xfrm>
            <a:off x="0" y="375"/>
            <a:ext cx="5303520" cy="6857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5532119" y="0"/>
            <a:ext cx="6659879" cy="6857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23900" y="2855967"/>
            <a:ext cx="3855720" cy="3011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72390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205944" y="6453385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9883139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 title="Divider Bar"/>
          <p:cNvSpPr/>
          <p:nvPr/>
        </p:nvSpPr>
        <p:spPr>
          <a:xfrm>
            <a:off x="5303519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 title="Side bar"/>
          <p:cNvSpPr/>
          <p:nvPr/>
        </p:nvSpPr>
        <p:spPr>
          <a:xfrm>
            <a:off x="478095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lt2"/>
              </a:buClr>
              <a:buFont typeface="Source Sans Pro"/>
              <a:buNone/>
              <a:defRPr sz="4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 title="Side bar"/>
          <p:cNvSpPr/>
          <p:nvPr/>
        </p:nvSpPr>
        <p:spPr>
          <a:xfrm>
            <a:off x="478095" y="375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6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acnashville.org/" TargetMode="External"/><Relationship Id="rId4" Type="http://schemas.openxmlformats.org/officeDocument/2006/relationships/hyperlink" Target="http://harris-hillmantechlab.weebly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Robbie.Hampton@lipscomb.edu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915125" y="2097547"/>
            <a:ext cx="8361228" cy="2098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648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ASSISTIVE TECHNOLOGY: MEETING THE NEEDS OF ALL	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2679905" y="4471433"/>
            <a:ext cx="6831672" cy="10862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lang="en-US" sz="23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Robbie Hampton, Ed.D.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648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AUGMENTATIVE AND ALTERNATIVE COMMUNICATION (AAC)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endParaRPr sz="24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Receptive Communication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371600" y="142875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Conversation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skills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Classroom instruction and directions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Cues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680" y="3515862"/>
            <a:ext cx="4991200" cy="332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Expressive Communication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371600" y="1642056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Conversation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Participation in classroom instruction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Initiation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6421" y="685800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8983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Written Communication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371600" y="15841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Texting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 taking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Classroom assignments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507" y="3897646"/>
            <a:ext cx="3249231" cy="216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988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AAC Tools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371600" y="1674253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Speech Generating Devices (SGD)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Tablets/iPads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Manual communication books and boards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Eye gaze systems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235" y="4180705"/>
            <a:ext cx="4568000" cy="214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7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ALTERNATIVE COMPUTER ACCESS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endParaRPr sz="24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219200" y="230614"/>
            <a:ext cx="9601200" cy="8883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Device Access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81882" y="1118971"/>
            <a:ext cx="9905998" cy="3971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Mouse alternatives</a:t>
            </a:r>
          </a:p>
          <a:p>
            <a:pPr marL="914400" marR="0" lvl="1" indent="-39370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-US" sz="32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Switch-single button, scanning</a:t>
            </a:r>
          </a:p>
          <a:p>
            <a:pPr marL="914400" marR="0" lvl="1" indent="-39370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-US" sz="32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trackball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Keyboard (software settings, alternative keyboards)</a:t>
            </a: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Eye gaze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Voice command and output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station alternatives-positioning of device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Alternative 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monitors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dirty="0" smtClean="0"/>
              <a:t>Screen readers</a:t>
            </a: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1278" y="103292"/>
            <a:ext cx="2720381" cy="284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219200" y="1917586"/>
            <a:ext cx="9601200" cy="917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Applications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066800" y="3022218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Built-in software accessibility settings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Dedicated software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Communication-email, social networking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7938" y="209550"/>
            <a:ext cx="3047999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7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SEATING, POSITIONING AND MOBILITY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endParaRPr sz="24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Seating/Positioning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219200" y="1554028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Behavior intervention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student to be part of group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Facilitates participation in instruction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Increases independence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5871" y="3528810"/>
            <a:ext cx="2048180" cy="2825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 the 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Mobility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066800" y="1541149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Ambulatory and wheeled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Allows for transitioning to all areas of building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Increases independence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9721" y="4041721"/>
            <a:ext cx="2435037" cy="23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7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endParaRPr sz="2400" b="0" i="0" u="none" strike="noStrike" cap="non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71600" y="685801"/>
            <a:ext cx="9601200" cy="980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Websites</a:t>
            </a:r>
            <a:endParaRPr sz="4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dirty="0" smtClean="0"/>
              <a:t>American Printing House for the Blind</a:t>
            </a:r>
          </a:p>
          <a:p>
            <a:pPr marL="987552" lvl="1" indent="-457200">
              <a:spcBef>
                <a:spcPts val="0"/>
              </a:spcBef>
              <a:spcAft>
                <a:spcPts val="0"/>
              </a:spcAft>
              <a:buFont typeface="Stencil" panose="040409050D0802020404" pitchFamily="82" charset="0"/>
              <a:buChar char="–"/>
            </a:pPr>
            <a:r>
              <a:rPr lang="en-US" sz="3200" i="0" dirty="0">
                <a:hlinkClick r:id="rId3"/>
              </a:rPr>
              <a:t>http://www.aph.org</a:t>
            </a:r>
            <a:r>
              <a:rPr lang="en-US" sz="3200" i="0" dirty="0" smtClean="0">
                <a:hlinkClick r:id="rId3"/>
              </a:rPr>
              <a:t>/</a:t>
            </a:r>
            <a:r>
              <a:rPr lang="en-US" sz="3200" i="0" dirty="0" smtClean="0"/>
              <a:t> </a:t>
            </a:r>
            <a:endParaRPr lang="en-US" sz="3200" b="0" i="0" u="none" strike="noStrike" cap="none" dirty="0" smtClean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Harris-Hillman 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 Lab</a:t>
            </a:r>
          </a:p>
          <a:p>
            <a:pPr marL="914400" marR="0" lvl="1" indent="-39370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-US" sz="3200" b="0" i="1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http://harris-hillmantechlab.weebly.com/</a:t>
            </a:r>
            <a:r>
              <a:rPr lang="en-US" sz="32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Technology Access Center</a:t>
            </a:r>
          </a:p>
          <a:p>
            <a:pPr marL="914400" marR="0" lvl="1" indent="-39370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–"/>
            </a:pPr>
            <a:r>
              <a:rPr lang="en-US" sz="3200" b="0" i="1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http://tacnashville.org/</a:t>
            </a:r>
            <a:r>
              <a:rPr lang="en-US" sz="32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 Survey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860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330127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Dr. Robbie Hampton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Robbie.Hampton@lipscomb.edu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615-966-6171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107088" y="950867"/>
            <a:ext cx="9905998" cy="1317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the stumbling blocks to serving children with special needs in the general education setting?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9418" y="2446985"/>
            <a:ext cx="5966383" cy="395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Assistive Technology?</a:t>
            </a: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9092" y="2171700"/>
            <a:ext cx="6581284" cy="415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IDEA</a:t>
            </a:r>
            <a:r>
              <a:rPr lang="en-US" dirty="0"/>
              <a:t> defines an '</a:t>
            </a:r>
            <a:r>
              <a:rPr lang="en-US" b="1" dirty="0"/>
              <a:t>assistive technology</a:t>
            </a:r>
            <a:r>
              <a:rPr lang="en-US" dirty="0"/>
              <a:t> device' as... any item, piece of equipment, or product system, whether acquired commercially off the shelf, modified, or customized, that is used to increase, maintain, or improve functional capabilities of a child with a disability.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4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946230"/>
          </a:xfrm>
        </p:spPr>
        <p:txBody>
          <a:bodyPr/>
          <a:lstStyle/>
          <a:p>
            <a:r>
              <a:rPr lang="en-US" dirty="0" smtClean="0"/>
              <a:t>Who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32032"/>
            <a:ext cx="9601200" cy="4235368"/>
          </a:xfrm>
        </p:spPr>
        <p:txBody>
          <a:bodyPr/>
          <a:lstStyle/>
          <a:p>
            <a:r>
              <a:rPr lang="en-US" dirty="0" smtClean="0"/>
              <a:t>Students with:</a:t>
            </a:r>
          </a:p>
          <a:p>
            <a:pPr lvl="1"/>
            <a:r>
              <a:rPr lang="en-US" dirty="0" smtClean="0"/>
              <a:t>Vision and hearing impairments</a:t>
            </a:r>
          </a:p>
          <a:p>
            <a:pPr lvl="1"/>
            <a:r>
              <a:rPr lang="en-US" dirty="0" smtClean="0"/>
              <a:t>Sensory disorders</a:t>
            </a:r>
          </a:p>
          <a:p>
            <a:pPr lvl="1"/>
            <a:r>
              <a:rPr lang="en-US" dirty="0" smtClean="0"/>
              <a:t>Behavioral challenges</a:t>
            </a:r>
          </a:p>
          <a:p>
            <a:pPr lvl="1"/>
            <a:r>
              <a:rPr lang="en-US" dirty="0" smtClean="0"/>
              <a:t>Orthopedic disorders</a:t>
            </a:r>
          </a:p>
          <a:p>
            <a:pPr lvl="1"/>
            <a:r>
              <a:rPr lang="en-US" dirty="0" smtClean="0"/>
              <a:t>Intellectual and learning disabilities</a:t>
            </a:r>
          </a:p>
          <a:p>
            <a:pPr lvl="1"/>
            <a:r>
              <a:rPr lang="en-US" dirty="0" smtClean="0"/>
              <a:t>Speech/language impairments</a:t>
            </a:r>
          </a:p>
          <a:p>
            <a:pPr lvl="1"/>
            <a:r>
              <a:rPr lang="en-US" dirty="0" smtClean="0"/>
              <a:t>Traumatic Brain Injury</a:t>
            </a:r>
          </a:p>
          <a:p>
            <a:pPr lvl="1"/>
            <a:r>
              <a:rPr lang="en-US" dirty="0" smtClean="0"/>
              <a:t>Typical Children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68370"/>
            <a:ext cx="9601200" cy="413794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Verdana, Arial, Helvetica, sans-serif"/>
              </a:rPr>
              <a:t>Universal Design for Learning (UDL) is a set of principles for designing curriculum that provides all individuals, including those with learning differences, with equal opportunities to learn.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, Arial, Helvetica, sans-serif"/>
              </a:rPr>
              <a:t>UDL principles call for varied and flexible ways to: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, Arial, Helvetica, sans-serif"/>
              </a:rPr>
              <a:t>Present or access information, concepts, and ideas (the "what" of learning)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, Arial, Helvetica, sans-serif"/>
              </a:rPr>
              <a:t>Plan and execute learning tasks (the "how" of learning)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, Arial, Helvetica, sans-serif"/>
              </a:rPr>
              <a:t>Get engaged - and stay engaged - in </a:t>
            </a:r>
            <a:r>
              <a:rPr lang="en-US" dirty="0" smtClean="0">
                <a:solidFill>
                  <a:srgbClr val="000000"/>
                </a:solidFill>
                <a:latin typeface="Verdana, Arial, Helvetica, sans-serif"/>
              </a:rPr>
              <a:t>learning</a:t>
            </a:r>
          </a:p>
          <a:p>
            <a:r>
              <a:rPr lang="en-US" dirty="0" smtClean="0"/>
              <a:t>UDL and Assistive Technology-Building </a:t>
            </a:r>
            <a:r>
              <a:rPr lang="en-US" dirty="0"/>
              <a:t>accessibility into new technologies and curricular materials </a:t>
            </a:r>
            <a:r>
              <a:rPr lang="en-US" i="1" dirty="0"/>
              <a:t>as they are developed </a:t>
            </a:r>
            <a:r>
              <a:rPr lang="en-US" dirty="0"/>
              <a:t>will help to ensure the maximal inclusion of children with disabilities into the full array of learning opportunities that are available to all children.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1617" y="5981700"/>
            <a:ext cx="5762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http://www.wrightslaw.com/info/atech.index.htm</a:t>
            </a:r>
          </a:p>
        </p:txBody>
      </p:sp>
    </p:spTree>
    <p:extLst>
      <p:ext uri="{BB962C8B-B14F-4D97-AF65-F5344CB8AC3E}">
        <p14:creationId xmlns:p14="http://schemas.microsoft.com/office/powerpoint/2010/main" val="15047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293811" y="338584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Applications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141412" y="1331089"/>
            <a:ext cx="9905998" cy="42969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Aids to Daily Living (ADL)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Electronic Aids to Daily Living (EADL)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Alternative Computer Access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Augmentative and Alternative Communication (AAC)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Architectural Modifications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Positioning and Mobility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Transportation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Sensory Technology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Low-tech vs high-tech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255712" y="1761330"/>
            <a:ext cx="4649783" cy="7477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Low-tech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1216020" y="2606346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Non-electronic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Easy to transport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Reliability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6286503" y="1685131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High-tech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6172200" y="2606344"/>
            <a:ext cx="4875209" cy="2717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Electronic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Char char="■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Expandability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380</Words>
  <Application>Microsoft Office PowerPoint</Application>
  <PresentationFormat>Widescreen</PresentationFormat>
  <Paragraphs>106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Source Sans Pro</vt:lpstr>
      <vt:lpstr>Verdana</vt:lpstr>
      <vt:lpstr>Times New Roman</vt:lpstr>
      <vt:lpstr>Arial</vt:lpstr>
      <vt:lpstr>Verdana, Arial, Helvetica, sans-serif</vt:lpstr>
      <vt:lpstr>Stencil</vt:lpstr>
      <vt:lpstr>Franklin Gothic Book</vt:lpstr>
      <vt:lpstr>Crop</vt:lpstr>
      <vt:lpstr>Crop</vt:lpstr>
      <vt:lpstr>1_Crop</vt:lpstr>
      <vt:lpstr>ASSISTIVE TECHNOLOGY: MEETING THE NEEDS OF ALL </vt:lpstr>
      <vt:lpstr>Who’s in the Room</vt:lpstr>
      <vt:lpstr>PowerPoint Presentation</vt:lpstr>
      <vt:lpstr>What is Assistive Technology?</vt:lpstr>
      <vt:lpstr>Definition</vt:lpstr>
      <vt:lpstr>Who Benefits</vt:lpstr>
      <vt:lpstr>UDL</vt:lpstr>
      <vt:lpstr>AT Applications</vt:lpstr>
      <vt:lpstr>Low-tech vs high-tech</vt:lpstr>
      <vt:lpstr>AUGMENTATIVE AND ALTERNATIVE COMMUNICATION (AAC)</vt:lpstr>
      <vt:lpstr>Receptive Communication</vt:lpstr>
      <vt:lpstr>Expressive Communication</vt:lpstr>
      <vt:lpstr>Written Communication</vt:lpstr>
      <vt:lpstr>AAC Tools</vt:lpstr>
      <vt:lpstr>ALTERNATIVE COMPUTER ACCESS</vt:lpstr>
      <vt:lpstr>Device Access</vt:lpstr>
      <vt:lpstr>Computer Applications</vt:lpstr>
      <vt:lpstr>SEATING, POSITIONING AND MOBILITY</vt:lpstr>
      <vt:lpstr>Seating/Positioning</vt:lpstr>
      <vt:lpstr>Mobility</vt:lpstr>
      <vt:lpstr>RESOURCES</vt:lpstr>
      <vt:lpstr>Websites</vt:lpstr>
      <vt:lpstr>Assistive Technology Survey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TECHNOLOGY: MEETING THE NEEDS OF ALL</dc:title>
  <dc:creator>Hampton, Robbie</dc:creator>
  <cp:lastModifiedBy>Windows User</cp:lastModifiedBy>
  <cp:revision>10</cp:revision>
  <dcterms:modified xsi:type="dcterms:W3CDTF">2017-09-29T17:32:39Z</dcterms:modified>
</cp:coreProperties>
</file>