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92" r:id="rId3"/>
    <p:sldId id="289" r:id="rId4"/>
    <p:sldId id="293" r:id="rId5"/>
    <p:sldId id="295" r:id="rId6"/>
    <p:sldId id="306" r:id="rId7"/>
    <p:sldId id="265" r:id="rId8"/>
    <p:sldId id="301" r:id="rId9"/>
    <p:sldId id="296" r:id="rId10"/>
    <p:sldId id="305" r:id="rId11"/>
    <p:sldId id="297" r:id="rId12"/>
    <p:sldId id="291" r:id="rId13"/>
    <p:sldId id="298" r:id="rId14"/>
    <p:sldId id="266" r:id="rId15"/>
    <p:sldId id="304" r:id="rId16"/>
    <p:sldId id="299" r:id="rId17"/>
    <p:sldId id="300" r:id="rId18"/>
    <p:sldId id="288" r:id="rId19"/>
    <p:sldId id="26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25"/>
    <a:srgbClr val="7E7E82"/>
    <a:srgbClr val="011D5F"/>
    <a:srgbClr val="192246"/>
    <a:srgbClr val="1A2343"/>
    <a:srgbClr val="E71B1B"/>
    <a:srgbClr val="C8141E"/>
    <a:srgbClr val="514F50"/>
    <a:srgbClr val="7F7F7F"/>
    <a:srgbClr val="D42A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95" autoAdjust="0"/>
  </p:normalViewPr>
  <p:slideViewPr>
    <p:cSldViewPr>
      <p:cViewPr>
        <p:scale>
          <a:sx n="70" d="100"/>
          <a:sy n="70" d="100"/>
        </p:scale>
        <p:origin x="-1164" y="-7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9B845-3DE4-C44E-82C8-700AB11ED3A6}" type="datetime1">
              <a:rPr lang="en-US" smtClean="0"/>
              <a:t>8/24/2017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6EF79-0BF4-924E-943E-33FECC0BC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532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734" y="2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r">
              <a:defRPr sz="1200"/>
            </a:lvl1pPr>
          </a:lstStyle>
          <a:p>
            <a:fld id="{D55E2DDC-EEF2-C84C-B230-6800F23774E3}" type="datetime1">
              <a:rPr lang="en-US" smtClean="0"/>
              <a:t>8/24/2017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8126" tIns="44064" rIns="88126" bIns="4406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46" y="4416100"/>
            <a:ext cx="5607711" cy="4182457"/>
          </a:xfrm>
          <a:prstGeom prst="rect">
            <a:avLst/>
          </a:prstGeom>
        </p:spPr>
        <p:txBody>
          <a:bodyPr vert="horz" lIns="88126" tIns="44064" rIns="88126" bIns="4406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26" tIns="44064" rIns="88126" bIns="44064" rtlCol="0" anchor="b"/>
          <a:lstStyle>
            <a:lvl1pPr algn="r">
              <a:defRPr sz="1200"/>
            </a:lvl1pPr>
          </a:lstStyle>
          <a:p>
            <a:fld id="{DE8B79F1-B7B6-4FD2-9263-BB9B47A67C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634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3276600" y="2819399"/>
            <a:ext cx="0" cy="10953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657600" y="3705225"/>
            <a:ext cx="2133600" cy="41909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505200" y="2509653"/>
            <a:ext cx="5410200" cy="838199"/>
          </a:xfrm>
        </p:spPr>
        <p:txBody>
          <a:bodyPr anchor="ctr">
            <a:noAutofit/>
          </a:bodyPr>
          <a:lstStyle>
            <a:lvl1pPr algn="l">
              <a:defRPr sz="32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SEAMLESS ALIGNMENT AND INTERGRATED LEARNING SUPPORT</a:t>
            </a:r>
            <a:endParaRPr lang="en-JM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477000" y="6096000"/>
            <a:ext cx="2133600" cy="457200"/>
          </a:xfrm>
        </p:spPr>
        <p:txBody>
          <a:bodyPr anchor="b">
            <a:normAutofit/>
          </a:bodyPr>
          <a:lstStyle>
            <a:lvl1pPr marL="0" indent="0" algn="r">
              <a:buNone/>
              <a:defRPr sz="160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629401"/>
            <a:ext cx="9144000" cy="228599"/>
          </a:xfrm>
          <a:prstGeom prst="rect">
            <a:avLst/>
          </a:prstGeom>
          <a:solidFill>
            <a:srgbClr val="01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7950" r="13858" b="16124"/>
          <a:stretch/>
        </p:blipFill>
        <p:spPr>
          <a:xfrm>
            <a:off x="457200" y="2362200"/>
            <a:ext cx="2458193" cy="19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25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accent5"/>
                </a:solidFill>
              </a:defRPr>
            </a:lvl1pPr>
            <a:lvl2pPr marL="742950" indent="-285750">
              <a:buFont typeface="Calibri" panose="020F0502020204030204" pitchFamily="34" charset="0"/>
              <a:buChar char="▫"/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63109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0" y="3124200"/>
            <a:ext cx="0" cy="790575"/>
          </a:xfrm>
          <a:prstGeom prst="line">
            <a:avLst/>
          </a:prstGeom>
          <a:ln>
            <a:solidFill>
              <a:srgbClr val="7E7E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3276600"/>
            <a:ext cx="3581400" cy="457200"/>
          </a:xfrm>
        </p:spPr>
        <p:txBody>
          <a:bodyPr anchor="t">
            <a:noAutofit/>
          </a:bodyPr>
          <a:lstStyle>
            <a:lvl1pPr algn="l">
              <a:defRPr sz="2400" b="1" cap="all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THANK YOU</a:t>
            </a:r>
            <a:endParaRPr lang="en-JM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6629401"/>
            <a:ext cx="9144000" cy="228599"/>
          </a:xfrm>
          <a:prstGeom prst="rect">
            <a:avLst/>
          </a:prstGeom>
          <a:solidFill>
            <a:srgbClr val="01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6" t="7950" r="13858" b="16124"/>
          <a:stretch/>
        </p:blipFill>
        <p:spPr>
          <a:xfrm>
            <a:off x="1828800" y="2569461"/>
            <a:ext cx="2458193" cy="19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2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0934" y="1298448"/>
            <a:ext cx="5486400" cy="3255264"/>
          </a:xfrm>
        </p:spPr>
        <p:txBody>
          <a:bodyPr anchor="b">
            <a:normAutofit/>
          </a:bodyPr>
          <a:lstStyle>
            <a:lvl1pPr>
              <a:defRPr sz="4425" b="0" spc="-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4650" y="4672584"/>
            <a:ext cx="54864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65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5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96849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586B75A-687E-405C-8A0B-8D00578BA2C3}" type="datetimeFigureOut">
              <a:rPr lang="en-US" dirty="0"/>
              <a:pPr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01951" y="6356351"/>
            <a:ext cx="4433638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75602" y="6356351"/>
            <a:ext cx="1148195" cy="365125"/>
          </a:xfrm>
          <a:prstGeom prst="rect">
            <a:avLst/>
          </a:prstGeo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590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01805"/>
            <a:ext cx="8229600" cy="4165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 dirty="0"/>
          </a:p>
        </p:txBody>
      </p:sp>
      <p:sp>
        <p:nvSpPr>
          <p:cNvPr id="17" name="Slide Number Placeholder 3"/>
          <p:cNvSpPr txBox="1">
            <a:spLocks/>
          </p:cNvSpPr>
          <p:nvPr/>
        </p:nvSpPr>
        <p:spPr>
          <a:xfrm rot="16200000">
            <a:off x="8267700" y="6210300"/>
            <a:ext cx="381000" cy="457200"/>
          </a:xfrm>
          <a:prstGeom prst="rect">
            <a:avLst/>
          </a:prstGeom>
          <a:noFill/>
        </p:spPr>
        <p:txBody>
          <a:bodyPr vert="vert" anchor="ctr" anchorCtr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4B4D3B3-1937-AB48-AF5F-DF2988F16F28}" type="slidenum">
              <a:rPr lang="en-US" sz="1200" smtClean="0">
                <a:solidFill>
                  <a:schemeClr val="accent5"/>
                </a:solidFill>
              </a:rPr>
              <a:t>‹#›</a:t>
            </a:fld>
            <a:endParaRPr lang="en-US" sz="1200" dirty="0">
              <a:solidFill>
                <a:schemeClr val="accent5"/>
              </a:solidFill>
              <a:latin typeface="Open Sans"/>
              <a:cs typeface="Open Sans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6629401"/>
            <a:ext cx="9144000" cy="228599"/>
          </a:xfrm>
          <a:prstGeom prst="rect">
            <a:avLst/>
          </a:prstGeom>
          <a:solidFill>
            <a:srgbClr val="011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t="9444" r="13181" b="16506"/>
          <a:stretch/>
        </p:blipFill>
        <p:spPr>
          <a:xfrm>
            <a:off x="221012" y="5951022"/>
            <a:ext cx="793008" cy="59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01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1" r:id="rId3"/>
    <p:sldLayoutId id="2147483690" r:id="rId4"/>
    <p:sldLayoutId id="2147483692" r:id="rId5"/>
    <p:sldLayoutId id="2147483693" r:id="rId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1" i="0" kern="1200">
          <a:solidFill>
            <a:schemeClr val="tx2"/>
          </a:solidFill>
          <a:latin typeface="PermianSlabSerifTypeface"/>
          <a:ea typeface="Open Sans Light" panose="020B0306030504020204" pitchFamily="34" charset="0"/>
          <a:cs typeface="PermianSlabSerifTypefac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71B1B"/>
        </a:buClr>
        <a:buFont typeface="Arial" panose="020B0604020202020204" pitchFamily="34" charset="0"/>
        <a:buChar char="•"/>
        <a:defRPr sz="1800" kern="1200">
          <a:solidFill>
            <a:srgbClr val="7E7E82"/>
          </a:solidFill>
          <a:latin typeface="Open Sans"/>
          <a:ea typeface="+mn-ea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▫"/>
        <a:defRPr sz="1600" kern="1200">
          <a:solidFill>
            <a:srgbClr val="7E7E82"/>
          </a:solidFill>
          <a:latin typeface="Open Sans"/>
          <a:ea typeface="+mn-ea"/>
          <a:cs typeface="Open San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71B1B"/>
        </a:buClr>
        <a:buFont typeface="Calibri" panose="020F0502020204030204" pitchFamily="34" charset="0"/>
        <a:buChar char="–"/>
        <a:defRPr sz="1400" kern="1200">
          <a:solidFill>
            <a:srgbClr val="7E7E82"/>
          </a:solidFill>
          <a:latin typeface="Open Sans"/>
          <a:ea typeface="+mn-ea"/>
          <a:cs typeface="Open San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71B1B"/>
        </a:buClr>
        <a:buFont typeface="Wingdings" panose="05000000000000000000" pitchFamily="2" charset="2"/>
        <a:buChar char="§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71B1B"/>
        </a:buClr>
        <a:buFont typeface="Arial" pitchFamily="34" charset="0"/>
        <a:buChar char="»"/>
        <a:defRPr sz="1200" kern="1200">
          <a:solidFill>
            <a:srgbClr val="7E7E82"/>
          </a:solidFill>
          <a:latin typeface="Open Sans"/>
          <a:ea typeface="+mn-ea"/>
          <a:cs typeface="Open San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park.adobe.com/video/5r6GgPdOwG6wh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8"/>
          <p:cNvSpPr>
            <a:spLocks noGrp="1"/>
          </p:cNvSpPr>
          <p:nvPr>
            <p:ph type="body" idx="1"/>
          </p:nvPr>
        </p:nvSpPr>
        <p:spPr>
          <a:xfrm>
            <a:off x="3810000" y="3505200"/>
            <a:ext cx="4648200" cy="114300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7E7E82"/>
                </a:solidFill>
              </a:rPr>
              <a:t>Rethinking Remediation, Creating a Pathway to Postsecondary Success</a:t>
            </a:r>
            <a:endParaRPr lang="en-US" sz="2000" b="1" dirty="0">
              <a:solidFill>
                <a:srgbClr val="7E7E82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4294967295"/>
          </p:nvPr>
        </p:nvSpPr>
        <p:spPr>
          <a:xfrm>
            <a:off x="6324600" y="6096000"/>
            <a:ext cx="2438404" cy="45720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b="1" dirty="0" smtClean="0">
                <a:solidFill>
                  <a:srgbClr val="514F50"/>
                </a:solidFill>
              </a:rPr>
              <a:t>September 13, 2017</a:t>
            </a:r>
            <a:endParaRPr lang="en-US" b="1" dirty="0">
              <a:solidFill>
                <a:srgbClr val="514F50"/>
              </a:solidFill>
            </a:endParaRP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810000" y="2438400"/>
            <a:ext cx="5181600" cy="533399"/>
          </a:xfrm>
        </p:spPr>
        <p:txBody>
          <a:bodyPr/>
          <a:lstStyle/>
          <a:p>
            <a:r>
              <a:rPr lang="en-US" dirty="0" smtClean="0"/>
              <a:t>SEAMLESS Alignment And integrated learning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74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SAILS Success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47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28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SAILS Success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287613"/>
              </p:ext>
            </p:extLst>
          </p:nvPr>
        </p:nvGraphicFramePr>
        <p:xfrm>
          <a:off x="533400" y="1143000"/>
          <a:ext cx="7924800" cy="2992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752600"/>
                <a:gridCol w="1524000"/>
                <a:gridCol w="1447800"/>
                <a:gridCol w="1676400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SAILS Math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 Schools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Colleges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Enrolled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Complete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r>
                        <a:rPr lang="en-US" baseline="0" dirty="0" smtClean="0"/>
                        <a:t> 2012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2012-13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2013-14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8,186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2014-15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10,907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14,148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92%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13,113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97%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97787"/>
              </p:ext>
            </p:extLst>
          </p:nvPr>
        </p:nvGraphicFramePr>
        <p:xfrm>
          <a:off x="533400" y="4343400"/>
          <a:ext cx="7924800" cy="1508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752600"/>
                <a:gridCol w="1524000"/>
                <a:gridCol w="1447800"/>
                <a:gridCol w="1676400"/>
              </a:tblGrid>
              <a:tr h="152400">
                <a:tc gridSpan="5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SAILS English</a:t>
                      </a:r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Year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High Schools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Colleges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Enrolled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baseline="0" dirty="0" smtClean="0"/>
                        <a:t>Complete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2015-16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2016-17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6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143000"/>
            <a:ext cx="8298158" cy="487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7513" y="381000"/>
            <a:ext cx="7583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Affects on Remediation Rates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39488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SAILS+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322" y="1447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College level curriculum designed by team of college faculty and SAILS math experts.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Designed for students that complete SAILS math 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Allows students to be placed into college algebra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bg2"/>
                </a:solidFill>
              </a:rPr>
              <a:t>Piloted in 2016-17 and now available around the state </a:t>
            </a:r>
            <a:endParaRPr lang="en-US" sz="2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596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9529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SAILS+ Module A</a:t>
            </a:r>
            <a:r>
              <a:rPr lang="en-US" sz="2400" dirty="0" smtClean="0"/>
              <a:t>: Systems of Equations</a:t>
            </a:r>
          </a:p>
          <a:p>
            <a:endParaRPr lang="en-US" sz="900" dirty="0" smtClean="0"/>
          </a:p>
          <a:p>
            <a:r>
              <a:rPr lang="en-US" sz="2400" b="1" dirty="0" smtClean="0"/>
              <a:t>SAILS+ Module B</a:t>
            </a:r>
            <a:r>
              <a:rPr lang="en-US" sz="2400" dirty="0" smtClean="0"/>
              <a:t>: Exponents and Factoring Trinomials</a:t>
            </a:r>
          </a:p>
          <a:p>
            <a:endParaRPr lang="en-US" sz="900" dirty="0" smtClean="0"/>
          </a:p>
          <a:p>
            <a:r>
              <a:rPr lang="en-US" sz="2400" b="1" dirty="0" smtClean="0"/>
              <a:t>SAILS+ Module C</a:t>
            </a:r>
            <a:r>
              <a:rPr lang="en-US" sz="2400" dirty="0" smtClean="0"/>
              <a:t>: Operations and Equations with Rational Expressions</a:t>
            </a:r>
          </a:p>
          <a:p>
            <a:endParaRPr lang="en-US" sz="900" dirty="0" smtClean="0"/>
          </a:p>
          <a:p>
            <a:r>
              <a:rPr lang="en-US" sz="2400" b="1" dirty="0" smtClean="0"/>
              <a:t>SAILS+ Module D</a:t>
            </a:r>
            <a:r>
              <a:rPr lang="en-US" sz="2400" dirty="0" smtClean="0"/>
              <a:t>: Operations and Equations with Radicals</a:t>
            </a:r>
          </a:p>
          <a:p>
            <a:endParaRPr lang="en-US" sz="900" dirty="0" smtClean="0"/>
          </a:p>
          <a:p>
            <a:r>
              <a:rPr lang="en-US" sz="2400" b="1" dirty="0" smtClean="0"/>
              <a:t>SAILS+ Module E</a:t>
            </a:r>
            <a:r>
              <a:rPr lang="en-US" sz="2400" dirty="0" smtClean="0"/>
              <a:t>: Quadratic Equations, Polynomial Inequalities, Piecewise Functions</a:t>
            </a:r>
          </a:p>
          <a:p>
            <a:endParaRPr lang="en-US" sz="900" dirty="0"/>
          </a:p>
          <a:p>
            <a:pPr lvl="1"/>
            <a:r>
              <a:rPr lang="en-US" sz="1800" dirty="0" smtClean="0"/>
              <a:t>Each module consists of assignments and a module quiz.</a:t>
            </a:r>
          </a:p>
          <a:p>
            <a:pPr lvl="1"/>
            <a:r>
              <a:rPr lang="en-US" sz="1800" dirty="0" smtClean="0"/>
              <a:t>The  SAILS+ content culminates in a comprehensive final exam.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SAILS+ Content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 smtClean="0"/>
              <a:t>SAILS Research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60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Computer-Mediated Developmental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267200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chemeClr val="bg2"/>
                </a:solidFill>
              </a:rPr>
              <a:t>Community College Research Center, Teachers College, Columbia University, Maggie P. Fay, February 2017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2000" dirty="0">
                <a:solidFill>
                  <a:schemeClr val="bg2"/>
                </a:solidFill>
              </a:rPr>
              <a:t>E</a:t>
            </a:r>
            <a:r>
              <a:rPr lang="en-US" sz="2000" dirty="0" smtClean="0">
                <a:solidFill>
                  <a:schemeClr val="bg2"/>
                </a:solidFill>
              </a:rPr>
              <a:t>xplores the institutional context of high schools compared with colleges in the ways that may affect the implementation and efficacy of computer-mediated mathematics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2015 TN has almost identical online courses were offered to community colleges students and SAILS high school students (prior to implementation of co-requisite model) </a:t>
            </a:r>
          </a:p>
          <a:p>
            <a:endParaRPr lang="en-US" sz="1600" dirty="0">
              <a:solidFill>
                <a:schemeClr val="bg2"/>
              </a:solidFill>
            </a:endParaRPr>
          </a:p>
          <a:p>
            <a:r>
              <a:rPr lang="en-US" sz="2000" dirty="0" smtClean="0">
                <a:solidFill>
                  <a:schemeClr val="bg2"/>
                </a:solidFill>
              </a:rPr>
              <a:t>Site visits and data collected from 3 community colleges and 4 SAILS high schools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54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/>
          <a:lstStyle/>
          <a:p>
            <a:r>
              <a:rPr lang="en-US" dirty="0" smtClean="0"/>
              <a:t>Computer-Mediated Developmental 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/>
              <a:t>Research </a:t>
            </a:r>
            <a:r>
              <a:rPr lang="en-US" sz="2000" dirty="0" smtClean="0"/>
              <a:t>suggests “</a:t>
            </a:r>
            <a:r>
              <a:rPr lang="en-US" sz="2000" dirty="0"/>
              <a:t>non-cognitive” or “non-academic” skills play a critical role in student achievement. </a:t>
            </a:r>
            <a:endParaRPr lang="en-US" sz="2000" dirty="0" smtClean="0"/>
          </a:p>
          <a:p>
            <a:pPr lvl="1"/>
            <a:r>
              <a:rPr lang="en-US" dirty="0" smtClean="0"/>
              <a:t>Includes behaviors </a:t>
            </a:r>
            <a:r>
              <a:rPr lang="en-US" dirty="0"/>
              <a:t>that facilitate academic success, such as time-management, self-efficacy, motivational, and help-seeking </a:t>
            </a:r>
            <a:r>
              <a:rPr lang="en-US" dirty="0" smtClean="0"/>
              <a:t>behaviors.</a:t>
            </a:r>
          </a:p>
          <a:p>
            <a:endParaRPr lang="en-US" sz="1100" b="1" dirty="0"/>
          </a:p>
          <a:p>
            <a:r>
              <a:rPr lang="en-US" sz="2000" b="1" dirty="0" smtClean="0"/>
              <a:t>Findings</a:t>
            </a:r>
            <a:r>
              <a:rPr lang="en-US" sz="2000" b="1" dirty="0"/>
              <a:t>: </a:t>
            </a:r>
            <a:r>
              <a:rPr lang="en-US" sz="2000" dirty="0"/>
              <a:t>High school students were much more likely to complete the course in 1 </a:t>
            </a:r>
            <a:r>
              <a:rPr lang="en-US" sz="2000" dirty="0" smtClean="0"/>
              <a:t>semester</a:t>
            </a:r>
          </a:p>
          <a:p>
            <a:endParaRPr lang="en-US" sz="500" dirty="0" smtClean="0"/>
          </a:p>
          <a:p>
            <a:pPr lvl="1"/>
            <a:r>
              <a:rPr lang="en-US" sz="1800" dirty="0"/>
              <a:t>High schools had structures and practices to foster students success under the premise that such students are unlikely to have autonomous, self-directed study habits</a:t>
            </a:r>
            <a:r>
              <a:rPr lang="en-US" sz="1800" dirty="0" smtClean="0"/>
              <a:t>. </a:t>
            </a:r>
          </a:p>
          <a:p>
            <a:pPr lvl="1"/>
            <a:r>
              <a:rPr lang="en-US" sz="1800" b="1" dirty="0" smtClean="0"/>
              <a:t>Institutional Structures</a:t>
            </a:r>
            <a:r>
              <a:rPr lang="en-US" sz="1800" dirty="0" smtClean="0"/>
              <a:t>: Rigid daily academic </a:t>
            </a:r>
            <a:r>
              <a:rPr lang="en-US" sz="1800" dirty="0"/>
              <a:t>s</a:t>
            </a:r>
            <a:r>
              <a:rPr lang="en-US" sz="1800" dirty="0" smtClean="0"/>
              <a:t>chedules, enforced attendance requirements, requirement of completion, SAILS field coordinators</a:t>
            </a:r>
          </a:p>
          <a:p>
            <a:pPr lvl="1"/>
            <a:r>
              <a:rPr lang="en-US" sz="1800" b="1" dirty="0" smtClean="0"/>
              <a:t>Practices</a:t>
            </a:r>
            <a:r>
              <a:rPr lang="en-US" sz="1800" dirty="0" smtClean="0"/>
              <a:t>: more short-term assignments, frequent feedback, reminders and monitoring to comply with deadlines, parental involvement</a:t>
            </a:r>
            <a:endParaRPr lang="en-US" sz="1800" dirty="0"/>
          </a:p>
          <a:p>
            <a:pPr lvl="1"/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952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1905000" cy="152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SAILS in the News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949555"/>
            <a:ext cx="3200400" cy="158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7" t="13469"/>
          <a:stretch/>
        </p:blipFill>
        <p:spPr bwMode="auto">
          <a:xfrm>
            <a:off x="381000" y="1666159"/>
            <a:ext cx="3200400" cy="196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58" y="3854776"/>
            <a:ext cx="4037120" cy="2571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09" y="1666159"/>
            <a:ext cx="3944937" cy="319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078" y="81664"/>
            <a:ext cx="6675438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60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96369"/>
            <a:ext cx="8229600" cy="188671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Victoria Harpool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Tennessee Higher Education Commission</a:t>
            </a:r>
            <a:r>
              <a:rPr lang="en-US" sz="2000" dirty="0" smtClean="0">
                <a:solidFill>
                  <a:schemeClr val="bg2"/>
                </a:solidFill>
              </a:rPr>
              <a:t/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Assistant Executive Director for Academic Affairs</a:t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 smtClean="0">
                <a:solidFill>
                  <a:schemeClr val="bg2"/>
                </a:solidFill>
              </a:rPr>
              <a:t>victoria.harpool@tn.gov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276600"/>
            <a:ext cx="8229600" cy="1886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25" b="0" i="0" kern="1200" spc="-75" baseline="0">
                <a:solidFill>
                  <a:schemeClr val="tx1">
                    <a:lumMod val="65000"/>
                    <a:lumOff val="35000"/>
                  </a:schemeClr>
                </a:solidFill>
                <a:latin typeface="PermianSlabSerifTypeface"/>
                <a:ea typeface="Open Sans Light" panose="020B0306030504020204" pitchFamily="34" charset="0"/>
                <a:cs typeface="PermianSlabSerifTypeface"/>
              </a:defRPr>
            </a:lvl1pPr>
          </a:lstStyle>
          <a:p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Jeannette </a:t>
            </a:r>
            <a:r>
              <a:rPr lang="en-US" sz="3600" b="1" dirty="0" smtClean="0">
                <a:solidFill>
                  <a:schemeClr val="tx1"/>
                </a:solidFill>
                <a:latin typeface="+mn-lt"/>
              </a:rPr>
              <a:t>Tippett</a:t>
            </a:r>
            <a:r>
              <a:rPr lang="en-US" sz="4400" dirty="0" smtClean="0">
                <a:solidFill>
                  <a:schemeClr val="tx1"/>
                </a:solidFill>
              </a:rPr>
              <a:t/>
            </a:r>
            <a:br>
              <a:rPr lang="en-US" sz="4400" dirty="0" smtClean="0">
                <a:solidFill>
                  <a:schemeClr val="tx1"/>
                </a:solidFill>
              </a:rPr>
            </a:br>
            <a:r>
              <a:rPr lang="en-US" sz="2000" b="1" dirty="0" smtClean="0">
                <a:solidFill>
                  <a:schemeClr val="bg2"/>
                </a:solidFill>
              </a:rPr>
              <a:t>Chattanooga State Community College</a:t>
            </a:r>
            <a:r>
              <a:rPr lang="en-US" sz="2000" dirty="0" smtClean="0">
                <a:solidFill>
                  <a:schemeClr val="bg2"/>
                </a:solidFill>
              </a:rPr>
              <a:t/>
            </a:r>
            <a:br>
              <a:rPr lang="en-US" sz="2000" dirty="0" smtClean="0">
                <a:solidFill>
                  <a:schemeClr val="bg2"/>
                </a:solidFill>
              </a:rPr>
            </a:br>
            <a:r>
              <a:rPr lang="en-US" sz="2000" dirty="0">
                <a:solidFill>
                  <a:schemeClr val="bg2"/>
                </a:solidFill>
              </a:rPr>
              <a:t>SAILS </a:t>
            </a:r>
            <a:r>
              <a:rPr lang="en-US" sz="2000" dirty="0" smtClean="0">
                <a:solidFill>
                  <a:schemeClr val="bg2"/>
                </a:solidFill>
              </a:rPr>
              <a:t>Director</a:t>
            </a:r>
          </a:p>
          <a:p>
            <a:r>
              <a:rPr lang="en-US" sz="2000" dirty="0" smtClean="0">
                <a:solidFill>
                  <a:schemeClr val="bg2"/>
                </a:solidFill>
              </a:rPr>
              <a:t>Jeannette.Tippett@ChattanoogaState.EDU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381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+mj-lt"/>
              </a:rPr>
              <a:t>Questions</a:t>
            </a:r>
            <a:endParaRPr lang="en-US" sz="5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758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Remediation: Bridge to Nowhere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Complete College America, April 2012</a:t>
            </a:r>
            <a:endParaRPr lang="en-US" sz="2000" b="1" dirty="0">
              <a:solidFill>
                <a:schemeClr val="bg2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7119849"/>
              </p:ext>
            </p:extLst>
          </p:nvPr>
        </p:nvGraphicFramePr>
        <p:xfrm>
          <a:off x="1295400" y="1752600"/>
          <a:ext cx="67056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29000"/>
                <a:gridCol w="3276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National</a:t>
                      </a:r>
                      <a:r>
                        <a:rPr lang="en-US" baseline="0" dirty="0" smtClean="0"/>
                        <a:t> Remediation Needs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Entering 2</a:t>
                      </a:r>
                      <a:r>
                        <a:rPr lang="en-US" b="1" baseline="0" dirty="0" smtClean="0"/>
                        <a:t> Year Institution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Entering 4 Year</a:t>
                      </a:r>
                      <a:r>
                        <a:rPr lang="en-US" b="1" baseline="0" dirty="0" smtClean="0"/>
                        <a:t> Institution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51.7</a:t>
                      </a:r>
                      <a:r>
                        <a:rPr lang="en-US" baseline="0" dirty="0" smtClean="0"/>
                        <a:t>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19.9%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315463"/>
              </p:ext>
            </p:extLst>
          </p:nvPr>
        </p:nvGraphicFramePr>
        <p:xfrm>
          <a:off x="914400" y="3581400"/>
          <a:ext cx="7315200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57600"/>
                <a:gridCol w="36576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Tennessee </a:t>
                      </a:r>
                      <a:r>
                        <a:rPr lang="en-US" baseline="0" dirty="0" smtClean="0"/>
                        <a:t>Remediation Needs for Community Colleges (2011)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Any Remediation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Math</a:t>
                      </a:r>
                      <a:r>
                        <a:rPr lang="en-US" b="1" baseline="0" dirty="0" smtClean="0"/>
                        <a:t> Remediation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8087" y="52578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Of students that start in remediation, 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less than 5% graduate in 3 years!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737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SAILS: Rethinking Remediation</a:t>
            </a:r>
            <a:endParaRPr lang="en-US" sz="3600" b="1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9" t="60172" r="3359" b="11443"/>
          <a:stretch/>
        </p:blipFill>
        <p:spPr bwMode="auto">
          <a:xfrm>
            <a:off x="76199" y="2057400"/>
            <a:ext cx="9034225" cy="2327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3400" y="4923432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SAILS is accepted at </a:t>
            </a:r>
            <a:r>
              <a:rPr lang="en-US" b="1" dirty="0" smtClean="0"/>
              <a:t>all 13 TN Board of Regents community colleges </a:t>
            </a:r>
            <a:r>
              <a:rPr lang="en-US" dirty="0" smtClean="0"/>
              <a:t>to satisfy </a:t>
            </a:r>
            <a:r>
              <a:rPr lang="en-US" b="1" u="sng" dirty="0" smtClean="0">
                <a:hlinkClick r:id="rId3"/>
              </a:rPr>
              <a:t>all remediation needs </a:t>
            </a:r>
            <a:r>
              <a:rPr lang="en-US" dirty="0" smtClean="0"/>
              <a:t>in math and English.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158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What SAILS Is</a:t>
            </a:r>
            <a:endParaRPr lang="en-US" sz="3600" b="1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19100" y="1295400"/>
            <a:ext cx="81534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598" marR="0" lvl="0" indent="-212598" algn="l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K-12 and Higher Education Partnership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 to by Red Bank High School teacher and faculty at Chattanooga State.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2598" marR="0" lvl="0" indent="-212598" algn="l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Competency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Based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baseline="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only progress in the course when they have mastered the material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2598" marR="0" lvl="0" indent="-212598" algn="l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Blended Learning Environment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work online, with peers 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licensed </a:t>
            </a:r>
            <a:r>
              <a:rPr 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K-12 math teacher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2598" marR="0" lvl="0" indent="-212598" algn="l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Coordinators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Serve as liaisons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between the K-12 teachers and community colleges to provide  continuous support. 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117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What SAILS is Not</a:t>
            </a:r>
            <a:endParaRPr lang="en-US" sz="3600" b="1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/>
        </p:nvSpPr>
        <p:spPr>
          <a:xfrm>
            <a:off x="419100" y="1219200"/>
            <a:ext cx="8153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2598" marR="0" lvl="0" indent="-212598" algn="l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 prep course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 are not required to retake the ACT for placement in credit bearing courses.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2598" marR="0" lvl="0" indent="-212598" algn="l" defTabSz="914400" rtl="0" eaLnBrk="1" fontAlgn="auto" latinLnBrk="0" hangingPunct="1">
              <a:lnSpc>
                <a:spcPct val="90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eans</a:t>
            </a:r>
            <a:r>
              <a:rPr kumimoji="0" lang="en-US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of obtaining college credit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SAILS exempts students from remediation but is not </a:t>
            </a:r>
            <a:r>
              <a:rPr lang="en-US" sz="2000" b="1" dirty="0" err="1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transcripted</a:t>
            </a: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credit.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endParaRPr lang="en-US" sz="2000" b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2598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 Financial Burden Students</a:t>
            </a:r>
          </a:p>
          <a:p>
            <a:pPr marL="669798" lvl="1" indent="-212598">
              <a:spcBef>
                <a:spcPts val="450"/>
              </a:spcBef>
              <a:spcAft>
                <a:spcPts val="450"/>
              </a:spcAft>
              <a:buFont typeface="Arial"/>
              <a:buChar char="•"/>
            </a:pPr>
            <a:r>
              <a:rPr lang="en-US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SAILS is funded directly by the General Assembly at no cost to students are schools</a:t>
            </a:r>
            <a:r>
              <a:rPr lang="en-US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3040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SAILS Operations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2812545"/>
            <a:ext cx="5638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Tennessee Higher Education Commission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Program Director: Victoria Harpool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864220"/>
            <a:ext cx="5486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Chattanooga State Community College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SAILS Director: Jeannette Tippett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1143000"/>
            <a:ext cx="8610601" cy="1231106"/>
          </a:xfrm>
          <a:prstGeom prst="rect">
            <a:avLst/>
          </a:prstGeom>
          <a:noFill/>
          <a:ln w="34925">
            <a:solidFill>
              <a:schemeClr val="tx1">
                <a:lumMod val="40000"/>
                <a:lumOff val="60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Advisory Board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TBR, UT, TDOE, THEC, Chattanooga State, Northeast State, 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Shelby County Schools, TN College Access &amp; Success Network, 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a</a:t>
            </a:r>
            <a:r>
              <a:rPr lang="en-US" b="1" dirty="0" smtClean="0">
                <a:solidFill>
                  <a:schemeClr val="bg2"/>
                </a:solidFill>
              </a:rPr>
              <a:t>nd Office of Governor Haslam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3600" y="4953000"/>
            <a:ext cx="272898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East TN Director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10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Field Coordinators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82688" y="4953000"/>
            <a:ext cx="2826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Middle TN Director</a:t>
            </a:r>
          </a:p>
          <a:p>
            <a:pPr algn="ctr"/>
            <a:r>
              <a:rPr lang="en-US" b="1" dirty="0" smtClean="0">
                <a:solidFill>
                  <a:schemeClr val="bg2"/>
                </a:solidFill>
              </a:rPr>
              <a:t>10 Field Coordinators</a:t>
            </a:r>
            <a:endParaRPr lang="en-US" b="1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953000"/>
            <a:ext cx="25908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West TN Director</a:t>
            </a:r>
          </a:p>
          <a:p>
            <a:pPr algn="ctr"/>
            <a:r>
              <a:rPr lang="en-US" b="1" dirty="0">
                <a:solidFill>
                  <a:schemeClr val="bg2"/>
                </a:solidFill>
              </a:rPr>
              <a:t>8</a:t>
            </a:r>
            <a:r>
              <a:rPr lang="en-US" b="1" dirty="0" smtClean="0">
                <a:solidFill>
                  <a:schemeClr val="bg2"/>
                </a:solidFill>
              </a:rPr>
              <a:t> Field Coordinators</a:t>
            </a:r>
            <a:endParaRPr lang="en-US" b="1" dirty="0">
              <a:solidFill>
                <a:schemeClr val="bg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031" r="10559"/>
          <a:stretch/>
        </p:blipFill>
        <p:spPr>
          <a:xfrm>
            <a:off x="6172200" y="2424331"/>
            <a:ext cx="2743101" cy="2130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1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SAILS Math Content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1655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Module 1</a:t>
            </a:r>
            <a:r>
              <a:rPr lang="en-US" sz="2400" dirty="0" smtClean="0"/>
              <a:t>: Real Numbers (MLS1)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 2</a:t>
            </a:r>
            <a:r>
              <a:rPr lang="en-US" sz="2400" dirty="0" smtClean="0"/>
              <a:t>: Operations with Algebraic Expressions (MLS2)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 3</a:t>
            </a:r>
            <a:r>
              <a:rPr lang="en-US" sz="2400" dirty="0" smtClean="0"/>
              <a:t>: Equations and Inequalities (MLS4)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 4</a:t>
            </a:r>
            <a:r>
              <a:rPr lang="en-US" sz="2400" dirty="0" smtClean="0"/>
              <a:t>: Linear Graphing (MLS3)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Modules 5</a:t>
            </a:r>
            <a:r>
              <a:rPr lang="en-US" sz="2400" dirty="0" smtClean="0"/>
              <a:t>: Advanced Topics (MLS5)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Built on K-12 Bridge Math course and TBR Learning Support Competencies.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974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SAILS English Content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4165599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Module 1</a:t>
            </a:r>
            <a:r>
              <a:rPr lang="en-US" sz="2400" dirty="0" smtClean="0"/>
              <a:t>: Anglo-Saxon Literature and Introduction of College Reading and Writing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 2</a:t>
            </a:r>
            <a:r>
              <a:rPr lang="en-US" sz="2400" dirty="0" smtClean="0"/>
              <a:t>: Medieval Literature and vocabulary building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 3</a:t>
            </a:r>
            <a:r>
              <a:rPr lang="en-US" sz="2400" dirty="0" smtClean="0"/>
              <a:t>: Renaissance Literature with sonnet analysis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 4</a:t>
            </a:r>
            <a:r>
              <a:rPr lang="en-US" sz="2400" dirty="0" smtClean="0"/>
              <a:t>: Romantic &amp;Victorian Literature</a:t>
            </a:r>
          </a:p>
          <a:p>
            <a:endParaRPr lang="en-US" sz="1100" dirty="0" smtClean="0"/>
          </a:p>
          <a:p>
            <a:r>
              <a:rPr lang="en-US" sz="2400" b="1" dirty="0" smtClean="0"/>
              <a:t>Modules 5</a:t>
            </a:r>
            <a:r>
              <a:rPr lang="en-US" sz="2400" dirty="0" smtClean="0"/>
              <a:t>: World War I Literature</a:t>
            </a:r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2800" dirty="0" smtClean="0"/>
              <a:t>Built on K-12 English IV and TBR learning support competencies.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2097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3810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+mj-lt"/>
              </a:rPr>
              <a:t>SAILS 2016-17</a:t>
            </a:r>
            <a:endParaRPr lang="en-US" sz="36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295400"/>
            <a:ext cx="8305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2"/>
                </a:solidFill>
              </a:rPr>
              <a:t>SAILS Math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92  of 95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280 High Schools, over 13,000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2"/>
                </a:solidFill>
              </a:rPr>
              <a:t>13 Community Colleges</a:t>
            </a:r>
          </a:p>
          <a:p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800" b="1" dirty="0" smtClean="0">
                <a:solidFill>
                  <a:schemeClr val="bg2"/>
                </a:solidFill>
              </a:rPr>
              <a:t>SAILS English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2 counties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18 High Schools, nearly 350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2"/>
                </a:solidFill>
              </a:rPr>
              <a:t>Chattanooga State and Roane State Community Colleges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2"/>
              </a:solidFill>
            </a:endParaRPr>
          </a:p>
          <a:p>
            <a:r>
              <a:rPr lang="en-US" sz="2400" dirty="0" smtClean="0">
                <a:solidFill>
                  <a:schemeClr val="bg2"/>
                </a:solidFill>
              </a:rPr>
              <a:t>SAILS reaches </a:t>
            </a:r>
            <a:r>
              <a:rPr lang="en-US" sz="2400" b="1" dirty="0" smtClean="0">
                <a:solidFill>
                  <a:schemeClr val="bg2"/>
                </a:solidFill>
              </a:rPr>
              <a:t>nearly half </a:t>
            </a:r>
            <a:r>
              <a:rPr lang="en-US" sz="2400" dirty="0" smtClean="0">
                <a:solidFill>
                  <a:schemeClr val="bg2"/>
                </a:solidFill>
              </a:rPr>
              <a:t>of the students that test not college ready in math at the end of their junior year. </a:t>
            </a:r>
            <a:endParaRPr lang="en-US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47461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A">
  <a:themeElements>
    <a:clrScheme name="Tennessee State Colors">
      <a:dk1>
        <a:srgbClr val="002C73"/>
      </a:dk1>
      <a:lt1>
        <a:srgbClr val="FFFFFF"/>
      </a:lt1>
      <a:dk2>
        <a:srgbClr val="002C73"/>
      </a:dk2>
      <a:lt2>
        <a:srgbClr val="75787B"/>
      </a:lt2>
      <a:accent1>
        <a:srgbClr val="131E29"/>
      </a:accent1>
      <a:accent2>
        <a:srgbClr val="7C2529"/>
      </a:accent2>
      <a:accent3>
        <a:srgbClr val="F1E6B2"/>
      </a:accent3>
      <a:accent4>
        <a:srgbClr val="CBC4BC"/>
      </a:accent4>
      <a:accent5>
        <a:srgbClr val="75787B"/>
      </a:accent5>
      <a:accent6>
        <a:srgbClr val="E87722"/>
      </a:accent6>
      <a:hlink>
        <a:srgbClr val="5D7975"/>
      </a:hlink>
      <a:folHlink>
        <a:srgbClr val="2DCCD3"/>
      </a:folHlink>
    </a:clrScheme>
    <a:fontScheme name="State of TN">
      <a:majorFont>
        <a:latin typeface="PermianSlabSerifTypeface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Words>879</Words>
  <Application>Microsoft Office PowerPoint</Application>
  <PresentationFormat>On-screen Show (4:3)</PresentationFormat>
  <Paragraphs>190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PowerPoint A</vt:lpstr>
      <vt:lpstr>SEAMLESS Alignment And integrated learning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SAILS Math Content</vt:lpstr>
      <vt:lpstr>SAILS English Content</vt:lpstr>
      <vt:lpstr>PowerPoint Presentation</vt:lpstr>
      <vt:lpstr>SAILS Success</vt:lpstr>
      <vt:lpstr>PowerPoint Presentation</vt:lpstr>
      <vt:lpstr>PowerPoint Presentation</vt:lpstr>
      <vt:lpstr>PowerPoint Presentation</vt:lpstr>
      <vt:lpstr>SAILS+ Content</vt:lpstr>
      <vt:lpstr>SAILS Research</vt:lpstr>
      <vt:lpstr>Computer-Mediated Developmental Math</vt:lpstr>
      <vt:lpstr>Computer-Mediated Developmental Math</vt:lpstr>
      <vt:lpstr>SAILS in the News</vt:lpstr>
      <vt:lpstr>Victoria Harpool Tennessee Higher Education Commission Assistant Executive Director for Academic Affairs victoria.harpool@tn.gov</vt:lpstr>
    </vt:vector>
  </TitlesOfParts>
  <Company>State of Tennessee: Finance &amp; Administration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TENNESSEE</dc:title>
  <dc:creator>Molly Wehlage</dc:creator>
  <cp:lastModifiedBy>Victoria Harpool</cp:lastModifiedBy>
  <cp:revision>68</cp:revision>
  <cp:lastPrinted>2014-01-17T21:37:09Z</cp:lastPrinted>
  <dcterms:created xsi:type="dcterms:W3CDTF">2015-04-17T18:57:14Z</dcterms:created>
  <dcterms:modified xsi:type="dcterms:W3CDTF">2017-08-24T19:31:33Z</dcterms:modified>
</cp:coreProperties>
</file>